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32" r:id="rId5"/>
    <p:sldId id="331" r:id="rId6"/>
    <p:sldId id="330" r:id="rId7"/>
    <p:sldId id="258" r:id="rId8"/>
    <p:sldId id="333" r:id="rId9"/>
    <p:sldId id="261" r:id="rId10"/>
    <p:sldId id="328" r:id="rId11"/>
    <p:sldId id="260" r:id="rId12"/>
    <p:sldId id="325" r:id="rId13"/>
    <p:sldId id="259" r:id="rId14"/>
    <p:sldId id="327" r:id="rId15"/>
    <p:sldId id="262" r:id="rId16"/>
    <p:sldId id="266" r:id="rId17"/>
    <p:sldId id="264" r:id="rId18"/>
    <p:sldId id="265" r:id="rId19"/>
    <p:sldId id="267" r:id="rId20"/>
    <p:sldId id="26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56" d="100"/>
          <a:sy n="56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953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13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20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576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97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611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83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64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023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243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885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58074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63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77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967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03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6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26/12/2017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12/26/2017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15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" r="1768"/>
          <a:stretch>
            <a:fillRect/>
          </a:stretch>
        </p:blipFill>
        <p:spPr/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s-AR" sz="6000" b="1" dirty="0">
                <a:solidFill>
                  <a:prstClr val="black"/>
                </a:solidFill>
                <a:ea typeface="+mj-ea"/>
                <a:cs typeface="+mj-cs"/>
              </a:rPr>
              <a:t>Lo Cuantitativo</a:t>
            </a:r>
            <a:endParaRPr lang="es-AR" sz="6000" dirty="0"/>
          </a:p>
        </p:txBody>
      </p:sp>
    </p:spTree>
    <p:extLst>
      <p:ext uri="{BB962C8B-B14F-4D97-AF65-F5344CB8AC3E}">
        <p14:creationId xmlns:p14="http://schemas.microsoft.com/office/powerpoint/2010/main" xmlns="" val="2426303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496944" cy="4680520"/>
          </a:xfrm>
        </p:spPr>
        <p:txBody>
          <a:bodyPr>
            <a:noAutofit/>
          </a:bodyPr>
          <a:lstStyle/>
          <a:p>
            <a:pPr algn="ctr"/>
            <a:r>
              <a:rPr lang="es-AR" sz="2800" i="1" dirty="0" smtClean="0"/>
              <a:t>¿</a:t>
            </a:r>
            <a:r>
              <a:rPr lang="es-AR" sz="2800" i="1" dirty="0"/>
              <a:t>desde cuándo y dónde nació la </a:t>
            </a:r>
            <a:r>
              <a:rPr lang="es-AR" sz="2800" i="1" dirty="0" smtClean="0"/>
              <a:t>matemática?</a:t>
            </a:r>
            <a:br>
              <a:rPr lang="es-AR" sz="2800" i="1" dirty="0" smtClean="0"/>
            </a:br>
            <a:r>
              <a:rPr lang="es-AR" sz="2800" i="1" dirty="0" smtClean="0"/>
              <a:t/>
            </a:r>
            <a:br>
              <a:rPr lang="es-AR" sz="2800" i="1" dirty="0" smtClean="0"/>
            </a:br>
            <a:r>
              <a:rPr lang="es-AR" sz="2800" i="1" dirty="0" smtClean="0"/>
              <a:t>La visión matemática hegemónica hoy, nace en Grecia unos 800 años antes del nacimiento de Jesús, con uno de los siete sabios: Tales de Mileto que sintetizó miles de años de aprendizaje en oriente de un modo novedoso: generalizando a partir de un teorema.</a:t>
            </a:r>
            <a:br>
              <a:rPr lang="es-AR" sz="2800" i="1" dirty="0" smtClean="0"/>
            </a:br>
            <a:r>
              <a:rPr lang="es-AR" sz="2800" i="1" dirty="0" smtClean="0"/>
              <a:t/>
            </a:r>
            <a:br>
              <a:rPr lang="es-AR" sz="2800" i="1" dirty="0" smtClean="0"/>
            </a:br>
            <a:r>
              <a:rPr lang="es-AR" sz="2800" i="1" dirty="0" smtClean="0"/>
              <a:t>PROPORCIÓN: analogía </a:t>
            </a:r>
            <a:br>
              <a:rPr lang="es-AR" sz="2800" i="1" dirty="0" smtClean="0"/>
            </a:br>
            <a:r>
              <a:rPr lang="es-AR" sz="2800" i="1" dirty="0" smtClean="0"/>
              <a:t>Sarmiento: “el gaucho es el beduino de las pampas”.</a:t>
            </a:r>
            <a:endParaRPr lang="es-AR" sz="2800" dirty="0"/>
          </a:p>
        </p:txBody>
      </p:sp>
      <p:pic>
        <p:nvPicPr>
          <p:cNvPr id="1028" name="Picture 4" descr="Resultado de imagen para teorema de tales de milet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78" b="11978"/>
          <a:stretch>
            <a:fillRect/>
          </a:stretch>
        </p:blipFill>
        <p:spPr bwMode="auto">
          <a:xfrm>
            <a:off x="2843809" y="260649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75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140968"/>
            <a:ext cx="9111630" cy="3456384"/>
          </a:xfrm>
        </p:spPr>
        <p:txBody>
          <a:bodyPr>
            <a:noAutofit/>
          </a:bodyPr>
          <a:lstStyle/>
          <a:p>
            <a:r>
              <a:rPr lang="es-AR" sz="3200" i="1" smtClean="0"/>
              <a:t>Arquímedes</a:t>
            </a:r>
            <a:r>
              <a:rPr lang="es-AR" sz="3200" i="1" dirty="0" smtClean="0"/>
              <a:t>: dadme un punto de apoyo… PALANCA</a:t>
            </a:r>
            <a:br>
              <a:rPr lang="es-AR" sz="3200" i="1" dirty="0" smtClean="0"/>
            </a:br>
            <a:r>
              <a:rPr lang="es-AR" sz="3200" i="1" dirty="0" smtClean="0"/>
              <a:t/>
            </a:r>
            <a:br>
              <a:rPr lang="es-AR" sz="3200" i="1" dirty="0" smtClean="0"/>
            </a:br>
            <a:r>
              <a:rPr lang="es-AR" sz="3200" i="1" dirty="0" smtClean="0"/>
              <a:t>Origen</a:t>
            </a:r>
            <a:r>
              <a:rPr lang="es-AR" sz="3200" i="1" smtClean="0"/>
              <a:t>: desde </a:t>
            </a:r>
            <a:r>
              <a:rPr lang="es-AR" sz="3200" i="1" dirty="0" smtClean="0"/>
              <a:t>donde se compara</a:t>
            </a:r>
            <a:br>
              <a:rPr lang="es-AR" sz="3200" i="1" dirty="0" smtClean="0"/>
            </a:br>
            <a:r>
              <a:rPr lang="es-AR" sz="3200" i="1" dirty="0" smtClean="0">
                <a:solidFill>
                  <a:prstClr val="black"/>
                </a:solidFill>
              </a:rPr>
              <a:t>Escuela zapatista</a:t>
            </a:r>
            <a:r>
              <a:rPr lang="es-AR" sz="3200" i="1" smtClean="0">
                <a:solidFill>
                  <a:prstClr val="black"/>
                </a:solidFill>
              </a:rPr>
              <a:t>. </a:t>
            </a:r>
            <a:br>
              <a:rPr lang="es-AR" sz="3200" i="1" smtClean="0">
                <a:solidFill>
                  <a:prstClr val="black"/>
                </a:solidFill>
              </a:rPr>
            </a:br>
            <a:r>
              <a:rPr lang="es-AR" sz="3200" i="1" dirty="0" smtClean="0">
                <a:solidFill>
                  <a:prstClr val="black"/>
                </a:solidFill>
              </a:rPr>
              <a:t/>
            </a:r>
            <a:br>
              <a:rPr lang="es-AR" sz="3200" i="1" dirty="0" smtClean="0">
                <a:solidFill>
                  <a:prstClr val="black"/>
                </a:solidFill>
              </a:rPr>
            </a:br>
            <a:r>
              <a:rPr lang="es-AR" sz="3200" i="1" dirty="0">
                <a:solidFill>
                  <a:prstClr val="black"/>
                </a:solidFill>
              </a:rPr>
              <a:t>Origen móvil. </a:t>
            </a:r>
            <a:br>
              <a:rPr lang="es-AR" sz="3200" i="1" dirty="0">
                <a:solidFill>
                  <a:prstClr val="black"/>
                </a:solidFill>
              </a:rPr>
            </a:br>
            <a:r>
              <a:rPr lang="es-AR" sz="3200" i="1" dirty="0">
                <a:solidFill>
                  <a:prstClr val="black"/>
                </a:solidFill>
              </a:rPr>
              <a:t>Devaluación del dólar. Crisis económicas provocadas.</a:t>
            </a:r>
            <a:endParaRPr lang="es-AR" sz="3200" dirty="0"/>
          </a:p>
        </p:txBody>
      </p:sp>
      <p:pic>
        <p:nvPicPr>
          <p:cNvPr id="1026" name="Picture 2" descr="Resultado de imagen para justic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251520" y="404664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para palan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4827663" cy="21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282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496944" cy="4032448"/>
          </a:xfrm>
        </p:spPr>
        <p:txBody>
          <a:bodyPr>
            <a:noAutofit/>
          </a:bodyPr>
          <a:lstStyle/>
          <a:p>
            <a:pPr algn="ctr"/>
            <a:r>
              <a:rPr lang="es-AR" sz="3200" i="1" dirty="0" smtClean="0"/>
              <a:t>¿quién </a:t>
            </a:r>
            <a:r>
              <a:rPr lang="es-AR" sz="3200" i="1" dirty="0"/>
              <a:t>la descubrió</a:t>
            </a:r>
            <a:r>
              <a:rPr lang="es-AR" sz="3200" i="1" dirty="0" smtClean="0"/>
              <a:t>?</a:t>
            </a:r>
            <a:br>
              <a:rPr lang="es-AR" sz="3200" i="1" dirty="0" smtClean="0"/>
            </a:br>
            <a:r>
              <a:rPr lang="es-AR" sz="3200" i="1" dirty="0" smtClean="0"/>
              <a:t>Las matemáticas no se descubren, </a:t>
            </a:r>
            <a:br>
              <a:rPr lang="es-AR" sz="3200" i="1" dirty="0" smtClean="0"/>
            </a:br>
            <a:r>
              <a:rPr lang="es-AR" sz="3200" i="1" dirty="0" smtClean="0"/>
              <a:t>se INVENTAN y portan carga cultural.</a:t>
            </a:r>
            <a:br>
              <a:rPr lang="es-AR" sz="3200" i="1" dirty="0" smtClean="0"/>
            </a:br>
            <a:r>
              <a:rPr lang="es-AR" sz="3200" i="1" dirty="0" smtClean="0"/>
              <a:t>NO SON “OBJETIVAS”</a:t>
            </a:r>
            <a:endParaRPr lang="es-AR" sz="3200" dirty="0"/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83" b="5183"/>
          <a:stretch>
            <a:fillRect/>
          </a:stretch>
        </p:blipFill>
        <p:spPr>
          <a:xfrm>
            <a:off x="1835696" y="116632"/>
            <a:ext cx="5155976" cy="3866982"/>
          </a:xfrm>
        </p:spPr>
      </p:pic>
    </p:spTree>
    <p:extLst>
      <p:ext uri="{BB962C8B-B14F-4D97-AF65-F5344CB8AC3E}">
        <p14:creationId xmlns:p14="http://schemas.microsoft.com/office/powerpoint/2010/main" xmlns="" val="14811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088" y="609603"/>
            <a:ext cx="8816009" cy="1326321"/>
          </a:xfrm>
        </p:spPr>
        <p:txBody>
          <a:bodyPr>
            <a:normAutofit fontScale="90000"/>
          </a:bodyPr>
          <a:lstStyle/>
          <a:p>
            <a:r>
              <a:rPr lang="es-MX" dirty="0">
                <a:effectLst/>
              </a:rPr>
              <a:t>La Matemática como construcción </a:t>
            </a:r>
            <a:r>
              <a:rPr lang="es-MX" dirty="0">
                <a:solidFill>
                  <a:srgbClr val="FFFF00"/>
                </a:solidFill>
                <a:effectLst/>
              </a:rPr>
              <a:t>histórica</a:t>
            </a:r>
            <a:r>
              <a:rPr lang="es-AR" dirty="0">
                <a:effectLst/>
              </a:rPr>
              <a:t/>
            </a:r>
            <a:br>
              <a:rPr lang="es-AR" dirty="0">
                <a:effectLst/>
              </a:rPr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088" y="1510749"/>
            <a:ext cx="8816009" cy="5115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MX" sz="2800" dirty="0">
                <a:effectLst/>
              </a:rPr>
              <a:t>Esa historia muestra “cicatrices”, como la diferencia entre la línea histórica y nuestra conocida recta numérica. </a:t>
            </a:r>
          </a:p>
          <a:p>
            <a:pPr marL="0" indent="0" algn="ctr">
              <a:buNone/>
            </a:pPr>
            <a:endParaRPr lang="es-MX" sz="2800" dirty="0">
              <a:effectLst/>
            </a:endParaRPr>
          </a:p>
          <a:p>
            <a:pPr marL="0" indent="0" algn="ctr">
              <a:buNone/>
            </a:pPr>
            <a:r>
              <a:rPr lang="es-MX" sz="2800" dirty="0" smtClean="0">
                <a:effectLst/>
              </a:rPr>
              <a:t>-2      -1      0      1</a:t>
            </a:r>
            <a:r>
              <a:rPr lang="es-MX" sz="2800" dirty="0">
                <a:effectLst/>
              </a:rPr>
              <a:t>	</a:t>
            </a:r>
            <a:r>
              <a:rPr lang="es-MX" sz="2800" dirty="0" smtClean="0">
                <a:effectLst/>
              </a:rPr>
              <a:t> 2</a:t>
            </a:r>
            <a:endParaRPr lang="es-MX" sz="2800" dirty="0">
              <a:effectLst/>
            </a:endParaRPr>
          </a:p>
          <a:p>
            <a:pPr marL="0" indent="0" algn="ctr">
              <a:buNone/>
            </a:pPr>
            <a:endParaRPr lang="es-MX" sz="2800" dirty="0">
              <a:effectLst/>
            </a:endParaRPr>
          </a:p>
          <a:p>
            <a:pPr marL="0" indent="0" algn="ctr">
              <a:buNone/>
            </a:pPr>
            <a:endParaRPr lang="es-MX" sz="2800" dirty="0" smtClean="0">
              <a:effectLst/>
            </a:endParaRPr>
          </a:p>
          <a:p>
            <a:pPr marL="0" indent="0" algn="ctr">
              <a:buNone/>
            </a:pPr>
            <a:r>
              <a:rPr lang="es-MX" sz="2800" dirty="0" smtClean="0">
                <a:effectLst/>
              </a:rPr>
              <a:t>-2      -1      1</a:t>
            </a:r>
            <a:r>
              <a:rPr lang="es-MX" sz="2800" dirty="0">
                <a:effectLst/>
              </a:rPr>
              <a:t>	</a:t>
            </a:r>
            <a:r>
              <a:rPr lang="es-MX" sz="2800" dirty="0" smtClean="0">
                <a:effectLst/>
              </a:rPr>
              <a:t>     2</a:t>
            </a:r>
            <a:endParaRPr lang="es-MX" sz="2800" dirty="0">
              <a:effectLst/>
            </a:endParaRPr>
          </a:p>
          <a:p>
            <a:pPr marL="0" indent="0" algn="ctr">
              <a:buNone/>
            </a:pPr>
            <a:r>
              <a:rPr lang="es-MX" sz="3200" dirty="0">
                <a:effectLst/>
              </a:rPr>
              <a:t>En la línea histórica no existe el siglo cero porque el Cero actual en Occidente, es una construcción posterior al Uno.</a:t>
            </a:r>
            <a:endParaRPr lang="es-AR" sz="3200" dirty="0">
              <a:effectLst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437323" y="3034751"/>
            <a:ext cx="8080513" cy="530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432355" y="4605137"/>
            <a:ext cx="8080513" cy="530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4552121" y="2941985"/>
            <a:ext cx="0" cy="21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3950807" y="2948613"/>
            <a:ext cx="0" cy="21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3260032" y="2955241"/>
            <a:ext cx="0" cy="21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5242888" y="2948613"/>
            <a:ext cx="0" cy="21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923724" y="2955234"/>
            <a:ext cx="0" cy="21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557092" y="4525616"/>
            <a:ext cx="0" cy="21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955778" y="4532244"/>
            <a:ext cx="0" cy="21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265003" y="4538872"/>
            <a:ext cx="0" cy="21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5247859" y="4532244"/>
            <a:ext cx="0" cy="21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5928695" y="4538865"/>
            <a:ext cx="0" cy="21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183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566738"/>
          </a:xfrm>
        </p:spPr>
        <p:txBody>
          <a:bodyPr>
            <a:noAutofit/>
          </a:bodyPr>
          <a:lstStyle/>
          <a:p>
            <a:pPr algn="ctr"/>
            <a:r>
              <a:rPr lang="es-AR" sz="3200" dirty="0" smtClean="0"/>
              <a:t>Dos medias reses no siempre son una vaca</a:t>
            </a:r>
            <a:endParaRPr lang="es-AR" sz="3200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99" r="13899"/>
          <a:stretch>
            <a:fillRect/>
          </a:stretch>
        </p:blipFill>
        <p:spPr>
          <a:xfrm>
            <a:off x="2267744" y="1052736"/>
            <a:ext cx="4235020" cy="3176265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4293096"/>
            <a:ext cx="7992888" cy="2304256"/>
          </a:xfrm>
        </p:spPr>
        <p:txBody>
          <a:bodyPr>
            <a:noAutofit/>
          </a:bodyPr>
          <a:lstStyle/>
          <a:p>
            <a:r>
              <a:rPr lang="es-AR" sz="2400" dirty="0" smtClean="0"/>
              <a:t>Dos dúos musicales, no forman un cuarteto</a:t>
            </a:r>
          </a:p>
          <a:p>
            <a:endParaRPr lang="es-AR" sz="2400" dirty="0" smtClean="0"/>
          </a:p>
          <a:p>
            <a:r>
              <a:rPr lang="es-AR" sz="2400" dirty="0" smtClean="0"/>
              <a:t>Y aunque 2 + 2 fuese 4, 4 es una abstracción, un concepto que se significa desde fuera. No significa una sola cosa.</a:t>
            </a:r>
          </a:p>
          <a:p>
            <a:r>
              <a:rPr lang="es-AR" sz="2400" dirty="0" smtClean="0"/>
              <a:t>La matemática no puede validar nada, se valida desde fuera.</a:t>
            </a:r>
          </a:p>
        </p:txBody>
      </p:sp>
    </p:spTree>
    <p:extLst>
      <p:ext uri="{BB962C8B-B14F-4D97-AF65-F5344CB8AC3E}">
        <p14:creationId xmlns:p14="http://schemas.microsoft.com/office/powerpoint/2010/main" xmlns="" val="327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2527"/>
            <a:ext cx="7416824" cy="566738"/>
          </a:xfrm>
        </p:spPr>
        <p:txBody>
          <a:bodyPr>
            <a:noAutofit/>
          </a:bodyPr>
          <a:lstStyle/>
          <a:p>
            <a:pPr algn="ctr"/>
            <a:r>
              <a:rPr lang="es-AR" sz="3200" dirty="0" smtClean="0"/>
              <a:t>OTRAS MATEMÁTICAS SON POSIBLES</a:t>
            </a:r>
            <a:endParaRPr lang="es-AR" sz="3200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7" b="2077"/>
          <a:stretch>
            <a:fillRect/>
          </a:stretch>
        </p:blipFill>
        <p:spPr>
          <a:xfrm>
            <a:off x="2411413" y="692150"/>
            <a:ext cx="3960812" cy="2520950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-6109" y="3356992"/>
            <a:ext cx="9144000" cy="3501008"/>
          </a:xfrm>
        </p:spPr>
        <p:txBody>
          <a:bodyPr>
            <a:noAutofit/>
          </a:bodyPr>
          <a:lstStyle/>
          <a:p>
            <a:r>
              <a:rPr lang="es-AR" sz="2800" dirty="0" smtClean="0"/>
              <a:t>MIRAR DE OTRA MANERA LA PROPORCIÓN , </a:t>
            </a:r>
          </a:p>
          <a:p>
            <a:r>
              <a:rPr lang="es-AR" sz="2800" dirty="0" smtClean="0"/>
              <a:t>distribución y desigualdad</a:t>
            </a:r>
          </a:p>
          <a:p>
            <a:r>
              <a:rPr lang="es-AR" sz="2800" dirty="0" smtClean="0"/>
              <a:t>No falta agua</a:t>
            </a:r>
          </a:p>
          <a:p>
            <a:r>
              <a:rPr lang="es-AR" sz="2800" dirty="0" smtClean="0"/>
              <a:t>Capitalismo productivo vs capitalismo especulativo</a:t>
            </a:r>
          </a:p>
          <a:p>
            <a:r>
              <a:rPr lang="es-AR" sz="2800" dirty="0" smtClean="0"/>
              <a:t>Población descartable</a:t>
            </a:r>
          </a:p>
          <a:p>
            <a:r>
              <a:rPr lang="es-AR" sz="2800" dirty="0" smtClean="0"/>
              <a:t>No ganan más si venden más sino si venden más caro dejando consumidores potenciales afuera.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xmlns="" val="30844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s-AR" sz="3200" dirty="0" smtClean="0"/>
              <a:t>Lo cuantitativo no aritmético</a:t>
            </a:r>
            <a:endParaRPr lang="es-AR" sz="3200" dirty="0"/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75" b="5175"/>
          <a:stretch>
            <a:fillRect/>
          </a:stretch>
        </p:blipFill>
        <p:spPr>
          <a:xfrm>
            <a:off x="2627313" y="765175"/>
            <a:ext cx="4176712" cy="2663825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0" y="3645024"/>
            <a:ext cx="9144000" cy="3096344"/>
          </a:xfrm>
        </p:spPr>
        <p:txBody>
          <a:bodyPr>
            <a:noAutofit/>
          </a:bodyPr>
          <a:lstStyle/>
          <a:p>
            <a:pPr algn="just"/>
            <a:r>
              <a:rPr lang="es-AR" sz="2400" dirty="0" smtClean="0"/>
              <a:t>Comerciante: 3 x 2 no es 6 ni ningún otro valor. </a:t>
            </a:r>
          </a:p>
          <a:p>
            <a:pPr algn="just"/>
            <a:r>
              <a:rPr lang="es-AR" sz="2400" b="1" dirty="0" smtClean="0"/>
              <a:t>Tercer Mundo</a:t>
            </a:r>
            <a:r>
              <a:rPr lang="es-AR" sz="2400" dirty="0" smtClean="0"/>
              <a:t>: no un primero y un segundo sino uno que no se alinea a la bipolaridad.</a:t>
            </a:r>
          </a:p>
          <a:p>
            <a:pPr algn="just"/>
            <a:r>
              <a:rPr lang="es-AR" sz="2400" dirty="0" smtClean="0"/>
              <a:t>BATALLA CULTURAL</a:t>
            </a:r>
          </a:p>
          <a:p>
            <a:pPr algn="just"/>
            <a:r>
              <a:rPr lang="es-AR" sz="2400" dirty="0" smtClean="0"/>
              <a:t>La </a:t>
            </a:r>
            <a:r>
              <a:rPr lang="es-AR" sz="2400" dirty="0" smtClean="0">
                <a:solidFill>
                  <a:srgbClr val="FF0000"/>
                </a:solidFill>
              </a:rPr>
              <a:t>música</a:t>
            </a:r>
            <a:r>
              <a:rPr lang="es-AR" sz="2400" dirty="0" smtClean="0"/>
              <a:t> puede ser vista como un </a:t>
            </a:r>
            <a:r>
              <a:rPr lang="es-AR" sz="2400" dirty="0" smtClean="0">
                <a:solidFill>
                  <a:srgbClr val="FF0000"/>
                </a:solidFill>
              </a:rPr>
              <a:t>idioma cuantitativo no aritmético</a:t>
            </a:r>
            <a:r>
              <a:rPr lang="es-AR" sz="2400" dirty="0" smtClean="0"/>
              <a:t>. Adicionar dos notas no significa “sumar” aritméticamente sus vibraciones sino superponerse, acompañarse, vibrar en simultáneo.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xmlns="" val="12547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s-AR" sz="2800" dirty="0" smtClean="0"/>
              <a:t>Lo cuantitativo no NUMÉRICO</a:t>
            </a:r>
            <a:endParaRPr lang="es-AR" sz="2800" dirty="0"/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" r="496"/>
          <a:stretch>
            <a:fillRect/>
          </a:stretch>
        </p:blipFill>
        <p:spPr>
          <a:xfrm>
            <a:off x="1979613" y="620713"/>
            <a:ext cx="4752975" cy="3600450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4437112"/>
            <a:ext cx="8784976" cy="2160240"/>
          </a:xfrm>
        </p:spPr>
        <p:txBody>
          <a:bodyPr>
            <a:normAutofit fontScale="77500" lnSpcReduction="20000"/>
          </a:bodyPr>
          <a:lstStyle/>
          <a:p>
            <a:r>
              <a:rPr lang="es-AR" sz="3600" dirty="0" smtClean="0"/>
              <a:t>Lo profundo y lo superficial… Estoicos y Deleuze</a:t>
            </a:r>
          </a:p>
          <a:p>
            <a:r>
              <a:rPr lang="es-AR" sz="3600" dirty="0" smtClean="0"/>
              <a:t>Cruzar la calle en las ciudades. </a:t>
            </a:r>
          </a:p>
          <a:p>
            <a:r>
              <a:rPr lang="es-AR" sz="3600" dirty="0" smtClean="0"/>
              <a:t>Tener frío, que la tierra esté seca, el naranja de un Van Gogh.</a:t>
            </a:r>
          </a:p>
          <a:p>
            <a:r>
              <a:rPr lang="es-AR" sz="3600" dirty="0"/>
              <a:t>MULTITUD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3430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262818"/>
            <a:ext cx="6238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/>
              <a:t>Las matemáticas frente al Muro</a:t>
            </a:r>
            <a:endParaRPr lang="es-AR" sz="3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206149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Concebir a las matemáticas como objetivas es una herencia de 500 años de colonialismo e imperialismo del triángulo dominante de la Modernidad: sensiblemente francés, comercialmente inglés y tristemente alemán. </a:t>
            </a:r>
          </a:p>
          <a:p>
            <a:endParaRPr lang="es-AR" dirty="0" smtClean="0"/>
          </a:p>
          <a:p>
            <a:r>
              <a:rPr lang="es-AR" dirty="0" smtClean="0"/>
              <a:t>Problema de la lucha por la significación. Occidente actúa aristotélicamente, piensa platónicamente y juzga kantianamente.</a:t>
            </a:r>
          </a:p>
          <a:p>
            <a:endParaRPr lang="es-AR" dirty="0"/>
          </a:p>
          <a:p>
            <a:r>
              <a:rPr lang="es-AR" dirty="0" smtClean="0"/>
              <a:t>Hacer matemática y aprender haciendo. Caminando preguntamos… Problemas reales. Hacer explícitos los saberes cotidianos luego de un proceso de crítica colectiva. Otras matemáticas son posibles.</a:t>
            </a:r>
          </a:p>
          <a:p>
            <a:endParaRPr lang="es-AR" dirty="0" smtClean="0"/>
          </a:p>
          <a:p>
            <a:r>
              <a:rPr lang="es-AR" dirty="0" smtClean="0"/>
              <a:t>En el Capitalismo postindustrial se ha desplazado el problema de la producción a la distribución. La “cancha está inclinada” a favor de unos pocos. Desigualdad. </a:t>
            </a:r>
          </a:p>
          <a:p>
            <a:r>
              <a:rPr lang="es-AR" dirty="0" smtClean="0"/>
              <a:t>¿Cómo podría ser una matemática de la diferencia, no de la igualdad?</a:t>
            </a:r>
          </a:p>
          <a:p>
            <a:endParaRPr lang="es-AR" dirty="0" smtClean="0"/>
          </a:p>
          <a:p>
            <a:r>
              <a:rPr lang="es-AR" dirty="0" smtClean="0"/>
              <a:t>El teorema de Gödel dice que podrían existir otras matemáticas. Las matemáticas, como cualquier producto cultural son histórico-sociales y partir de ahí nos permite ver otros modos.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42826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700" y="135840"/>
            <a:ext cx="4841449" cy="5415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9165" y="215349"/>
            <a:ext cx="5665305" cy="1482586"/>
          </a:xfrm>
        </p:spPr>
        <p:txBody>
          <a:bodyPr>
            <a:normAutofit fontScale="90000"/>
          </a:bodyPr>
          <a:lstStyle/>
          <a:p>
            <a:r>
              <a:rPr lang="es-AR" dirty="0"/>
              <a:t>Lo cuantitativo </a:t>
            </a:r>
            <a:br>
              <a:rPr lang="es-AR" dirty="0"/>
            </a:br>
            <a:r>
              <a:rPr lang="es-AR" dirty="0"/>
              <a:t>no numérico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818" y="5340628"/>
            <a:ext cx="9144000" cy="1742659"/>
          </a:xfrm>
        </p:spPr>
        <p:txBody>
          <a:bodyPr>
            <a:normAutofit/>
          </a:bodyPr>
          <a:lstStyle/>
          <a:p>
            <a:r>
              <a:rPr lang="es-AR" sz="4300" b="1" dirty="0"/>
              <a:t>Desarrollar una mirada es construir un modo de observar…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49495" y="1046923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AR" dirty="0">
                <a:solidFill>
                  <a:prstClr val="white"/>
                </a:solidFill>
              </a:rPr>
              <a:t>MARTÍN</a:t>
            </a:r>
          </a:p>
          <a:p>
            <a:pPr algn="r" defTabSz="457200"/>
            <a:r>
              <a:rPr lang="es-AR" dirty="0" smtClean="0">
                <a:solidFill>
                  <a:prstClr val="white"/>
                </a:solidFill>
              </a:rPr>
              <a:t>CAÑAS</a:t>
            </a:r>
            <a:endParaRPr lang="es-A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3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6336704"/>
          </a:xfrm>
        </p:spPr>
        <p:txBody>
          <a:bodyPr>
            <a:noAutofit/>
          </a:bodyPr>
          <a:lstStyle/>
          <a:p>
            <a:r>
              <a:rPr lang="es-AR" sz="2800" dirty="0" smtClean="0"/>
              <a:t>Hace 17 años…</a:t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r>
              <a:rPr lang="es-AR" sz="2800" dirty="0" smtClean="0"/>
              <a:t>primer encuentro:</a:t>
            </a:r>
            <a:br>
              <a:rPr lang="es-AR" sz="2800" dirty="0" smtClean="0"/>
            </a:br>
            <a:r>
              <a:rPr lang="es-AR" sz="2800" dirty="0" smtClean="0"/>
              <a:t>problema</a:t>
            </a:r>
            <a:br>
              <a:rPr lang="es-AR" sz="2800" dirty="0" smtClean="0"/>
            </a:br>
            <a:r>
              <a:rPr lang="es-AR" sz="2800" dirty="0" smtClean="0"/>
              <a:t>comunitario</a:t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>PROPORCIÓN: </a:t>
            </a:r>
            <a:br>
              <a:rPr lang="es-AR" sz="2800" dirty="0" smtClean="0"/>
            </a:br>
            <a:r>
              <a:rPr lang="es-AR" sz="2800" dirty="0" smtClean="0"/>
              <a:t>analogía cuantitativa</a:t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endParaRPr lang="es-A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03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6336704"/>
          </a:xfrm>
        </p:spPr>
        <p:txBody>
          <a:bodyPr>
            <a:noAutofit/>
          </a:bodyPr>
          <a:lstStyle/>
          <a:p>
            <a:r>
              <a:rPr lang="es-AR" sz="2800" dirty="0" smtClean="0"/>
              <a:t>Hace 17 años…</a:t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r>
              <a:rPr lang="es-AR" sz="2800" dirty="0" smtClean="0"/>
              <a:t>primer encuentro:</a:t>
            </a:r>
            <a:br>
              <a:rPr lang="es-AR" sz="2800" dirty="0" smtClean="0"/>
            </a:br>
            <a:r>
              <a:rPr lang="es-AR" sz="2800" dirty="0" smtClean="0"/>
              <a:t>problema</a:t>
            </a:r>
            <a:br>
              <a:rPr lang="es-AR" sz="2800" dirty="0" smtClean="0"/>
            </a:br>
            <a:r>
              <a:rPr lang="es-AR" sz="2800" dirty="0" smtClean="0"/>
              <a:t>comunitario</a:t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>PROPORCIÓN: </a:t>
            </a:r>
            <a:br>
              <a:rPr lang="es-AR" sz="2800" dirty="0" smtClean="0"/>
            </a:br>
            <a:r>
              <a:rPr lang="es-AR" sz="2800" dirty="0" smtClean="0"/>
              <a:t>analogía cuantitativa</a:t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endParaRPr lang="es-AR" sz="2800" dirty="0">
              <a:solidFill>
                <a:srgbClr val="FF000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32657"/>
            <a:ext cx="432047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240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6336704"/>
          </a:xfrm>
        </p:spPr>
        <p:txBody>
          <a:bodyPr>
            <a:noAutofit/>
          </a:bodyPr>
          <a:lstStyle/>
          <a:p>
            <a:r>
              <a:rPr lang="es-AR" sz="2800" dirty="0" smtClean="0"/>
              <a:t>Hace 17 años…</a:t>
            </a:r>
            <a:br>
              <a:rPr lang="es-AR" sz="2800" dirty="0" smtClean="0"/>
            </a:br>
            <a:r>
              <a:rPr lang="es-AR" sz="2800" dirty="0">
                <a:solidFill>
                  <a:prstClr val="black"/>
                </a:solidFill>
              </a:rPr>
              <a:t>yo era otro</a:t>
            </a: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r>
              <a:rPr lang="es-AR" sz="2800" dirty="0" smtClean="0"/>
              <a:t>primer encuentro:</a:t>
            </a:r>
            <a:br>
              <a:rPr lang="es-AR" sz="2800" dirty="0" smtClean="0"/>
            </a:br>
            <a:r>
              <a:rPr lang="es-AR" sz="2800" dirty="0" smtClean="0"/>
              <a:t>problema</a:t>
            </a:r>
            <a:br>
              <a:rPr lang="es-AR" sz="2800" dirty="0" smtClean="0"/>
            </a:br>
            <a:r>
              <a:rPr lang="es-AR" sz="2800" dirty="0" smtClean="0"/>
              <a:t>comunitario</a:t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>PROPORCIÓN: </a:t>
            </a:r>
            <a:br>
              <a:rPr lang="es-AR" sz="2800" dirty="0" smtClean="0"/>
            </a:br>
            <a:r>
              <a:rPr lang="es-AR" sz="2800" dirty="0" smtClean="0"/>
              <a:t>analogía cuantitativa</a:t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endParaRPr lang="es-AR" sz="2800" dirty="0">
              <a:solidFill>
                <a:srgbClr val="FF000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32657"/>
            <a:ext cx="432047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0539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6336704"/>
          </a:xfrm>
        </p:spPr>
        <p:txBody>
          <a:bodyPr>
            <a:noAutofit/>
          </a:bodyPr>
          <a:lstStyle/>
          <a:p>
            <a:r>
              <a:rPr lang="es-AR" sz="2800" dirty="0" smtClean="0"/>
              <a:t>Hace 17 años…</a:t>
            </a:r>
            <a:br>
              <a:rPr lang="es-AR" sz="2800" dirty="0" smtClean="0"/>
            </a:br>
            <a:r>
              <a:rPr lang="es-AR" sz="2800" dirty="0" smtClean="0"/>
              <a:t>yo era otro</a:t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r>
              <a:rPr lang="es-AR" sz="2800" dirty="0" smtClean="0"/>
              <a:t>primer encuentro:</a:t>
            </a:r>
            <a:br>
              <a:rPr lang="es-AR" sz="2800" dirty="0" smtClean="0"/>
            </a:br>
            <a:r>
              <a:rPr lang="es-AR" sz="2800" dirty="0" smtClean="0"/>
              <a:t>problema</a:t>
            </a:r>
            <a:br>
              <a:rPr lang="es-AR" sz="2800" dirty="0" smtClean="0"/>
            </a:br>
            <a:r>
              <a:rPr lang="es-AR" sz="2800" dirty="0" smtClean="0"/>
              <a:t>comunitario</a:t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>PROPORCIÓN: </a:t>
            </a:r>
            <a:br>
              <a:rPr lang="es-AR" sz="2800" dirty="0" smtClean="0"/>
            </a:br>
            <a:r>
              <a:rPr lang="es-AR" sz="2800" dirty="0" smtClean="0"/>
              <a:t>analogía cuantitativa</a:t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>“volver con la frente marchita,</a:t>
            </a:r>
            <a:br>
              <a:rPr lang="es-AR" sz="2800" dirty="0" smtClean="0"/>
            </a:br>
            <a:r>
              <a:rPr lang="es-AR" sz="2800" dirty="0" smtClean="0"/>
              <a:t>las nieves del tiempo platearon mi sien…”</a:t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r>
              <a:rPr lang="es-AR" sz="2800" dirty="0"/>
              <a:t/>
            </a:r>
            <a:br>
              <a:rPr lang="es-AR" sz="2800" dirty="0"/>
            </a:br>
            <a:endParaRPr lang="es-AR" sz="2800" dirty="0">
              <a:solidFill>
                <a:srgbClr val="FF000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32657"/>
            <a:ext cx="432047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80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496944" cy="4032448"/>
          </a:xfrm>
        </p:spPr>
        <p:txBody>
          <a:bodyPr>
            <a:noAutofit/>
          </a:bodyPr>
          <a:lstStyle/>
          <a:p>
            <a:pPr algn="ctr"/>
            <a:r>
              <a:rPr lang="es-AR" sz="3600" i="1" dirty="0"/>
              <a:t>Científicamente, </a:t>
            </a:r>
            <a:r>
              <a:rPr lang="es-AR" sz="3600" i="1" dirty="0" smtClean="0"/>
              <a:t/>
            </a:r>
            <a:br>
              <a:rPr lang="es-AR" sz="3600" i="1" dirty="0" smtClean="0"/>
            </a:br>
            <a:r>
              <a:rPr lang="es-AR" sz="3200" i="1" dirty="0" smtClean="0"/>
              <a:t>¿</a:t>
            </a:r>
            <a:r>
              <a:rPr lang="es-AR" sz="3200" i="1" dirty="0"/>
              <a:t>en qué consiste la ciencia más exacta que es la matemática?, </a:t>
            </a:r>
            <a:r>
              <a:rPr lang="es-AR" sz="3200" dirty="0"/>
              <a:t/>
            </a:r>
            <a:br>
              <a:rPr lang="es-AR" sz="3200" dirty="0"/>
            </a:br>
            <a:r>
              <a:rPr lang="es-AR" sz="3200" i="1" dirty="0"/>
              <a:t>¿desde cuándo y dónde nació la matemática y quién la descubrió?</a:t>
            </a:r>
            <a:endParaRPr lang="es-AR" sz="320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xmlns="" val="37538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496944" cy="4032448"/>
          </a:xfrm>
        </p:spPr>
        <p:txBody>
          <a:bodyPr>
            <a:noAutofit/>
          </a:bodyPr>
          <a:lstStyle/>
          <a:p>
            <a:pPr algn="ctr"/>
            <a:endParaRPr lang="es-AR" sz="3200" dirty="0"/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83" b="5183"/>
          <a:stretch>
            <a:fillRect/>
          </a:stretch>
        </p:blipFill>
        <p:spPr>
          <a:xfrm>
            <a:off x="947598" y="836712"/>
            <a:ext cx="7296810" cy="5472608"/>
          </a:xfrm>
        </p:spPr>
      </p:pic>
    </p:spTree>
    <p:extLst>
      <p:ext uri="{BB962C8B-B14F-4D97-AF65-F5344CB8AC3E}">
        <p14:creationId xmlns:p14="http://schemas.microsoft.com/office/powerpoint/2010/main" xmlns="" val="24758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4365104"/>
          </a:xfrm>
        </p:spPr>
        <p:txBody>
          <a:bodyPr>
            <a:noAutofit/>
          </a:bodyPr>
          <a:lstStyle/>
          <a:p>
            <a:pPr algn="ctr"/>
            <a:r>
              <a:rPr lang="es-AR" sz="3600" i="1" dirty="0"/>
              <a:t>Científicamente, </a:t>
            </a:r>
            <a:r>
              <a:rPr lang="es-AR" sz="3600" i="1" dirty="0" smtClean="0"/>
              <a:t/>
            </a:r>
            <a:br>
              <a:rPr lang="es-AR" sz="3600" i="1" dirty="0" smtClean="0"/>
            </a:br>
            <a:r>
              <a:rPr lang="es-AR" sz="3200" i="1" dirty="0" smtClean="0"/>
              <a:t>¿</a:t>
            </a:r>
            <a:r>
              <a:rPr lang="es-AR" sz="3200" i="1" dirty="0"/>
              <a:t>en qué consiste la </a:t>
            </a:r>
            <a:r>
              <a:rPr lang="es-AR" sz="3200" i="1" dirty="0">
                <a:solidFill>
                  <a:srgbClr val="FF0000"/>
                </a:solidFill>
              </a:rPr>
              <a:t>ciencia</a:t>
            </a:r>
            <a:r>
              <a:rPr lang="es-AR" sz="3200" i="1" dirty="0"/>
              <a:t> más </a:t>
            </a:r>
            <a:r>
              <a:rPr lang="es-AR" sz="3200" i="1" dirty="0">
                <a:solidFill>
                  <a:srgbClr val="FF0000"/>
                </a:solidFill>
              </a:rPr>
              <a:t>exacta</a:t>
            </a:r>
            <a:r>
              <a:rPr lang="es-AR" sz="3200" i="1" dirty="0"/>
              <a:t> que es la matemática?, </a:t>
            </a:r>
            <a:r>
              <a:rPr lang="es-AR" sz="3200" dirty="0"/>
              <a:t/>
            </a:r>
            <a:br>
              <a:rPr lang="es-AR" sz="3200" dirty="0"/>
            </a:br>
            <a:r>
              <a:rPr lang="es-AR" sz="3200" dirty="0" smtClean="0"/>
              <a:t>No es ciencia y no es exacta.</a:t>
            </a:r>
            <a:br>
              <a:rPr lang="es-AR" sz="3200" dirty="0" smtClean="0"/>
            </a:br>
            <a:r>
              <a:rPr lang="es-AR" sz="3200" dirty="0" smtClean="0"/>
              <a:t>Cosiste en </a:t>
            </a:r>
            <a:r>
              <a:rPr lang="es-AR" sz="3200" dirty="0" smtClean="0">
                <a:solidFill>
                  <a:srgbClr val="FF0000"/>
                </a:solidFill>
              </a:rPr>
              <a:t>dar un modo de referirse </a:t>
            </a:r>
            <a:r>
              <a:rPr lang="es-AR" sz="3200" dirty="0" smtClean="0"/>
              <a:t>a las regularidades de lo cuantitativo, de lo que varía en grado</a:t>
            </a:r>
            <a:endParaRPr lang="es-AR" sz="3200" dirty="0"/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83" b="5183"/>
          <a:stretch>
            <a:fillRect/>
          </a:stretch>
        </p:blipFill>
        <p:spPr>
          <a:xfrm>
            <a:off x="1835696" y="116632"/>
            <a:ext cx="5155976" cy="3866982"/>
          </a:xfrm>
        </p:spPr>
      </p:pic>
    </p:spTree>
    <p:extLst>
      <p:ext uri="{BB962C8B-B14F-4D97-AF65-F5344CB8AC3E}">
        <p14:creationId xmlns:p14="http://schemas.microsoft.com/office/powerpoint/2010/main" xmlns="" val="16962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64096"/>
          </a:xfrm>
        </p:spPr>
        <p:txBody>
          <a:bodyPr>
            <a:normAutofit/>
          </a:bodyPr>
          <a:lstStyle/>
          <a:p>
            <a:pPr algn="ctr"/>
            <a:r>
              <a:rPr lang="es-AR" sz="4400" dirty="0" smtClean="0"/>
              <a:t>Problemas de las matemáticas</a:t>
            </a:r>
            <a:endParaRPr lang="es-AR" sz="44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8784976" cy="561662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600" dirty="0" smtClean="0"/>
              <a:t>Validación de las geometrías no euclidianas por la Relatividad de Einstein.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600" dirty="0" smtClean="0"/>
              <a:t>Cantor y los números transfinitos.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600" dirty="0" smtClean="0"/>
              <a:t>Gödel y la incompletud de la aritmética.</a:t>
            </a:r>
          </a:p>
          <a:p>
            <a:pPr algn="ctr"/>
            <a:r>
              <a:rPr lang="es-AR" sz="3600" dirty="0" smtClean="0"/>
              <a:t>Formalistas: </a:t>
            </a:r>
          </a:p>
          <a:p>
            <a:pPr algn="ctr"/>
            <a:r>
              <a:rPr lang="es-AR" sz="3600" dirty="0" smtClean="0"/>
              <a:t>las matemáticas son un lenguaje, no pueden validar conocimientos. La significación de un resultado matemático lo debe formular la disciplina que la usó.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xmlns="" val="16188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1533</TotalTime>
  <Words>509</Words>
  <Application>Microsoft Office PowerPoint</Application>
  <PresentationFormat>Presentación en pantalla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Damask</vt:lpstr>
      <vt:lpstr>Diapositiva 1</vt:lpstr>
      <vt:lpstr>Hace 17 años…   primer encuentro: problema comunitario  PROPORCIÓN:  analogía cuantitativa      </vt:lpstr>
      <vt:lpstr>Hace 17 años…   primer encuentro: problema comunitario  PROPORCIÓN:  analogía cuantitativa      </vt:lpstr>
      <vt:lpstr>Hace 17 años… yo era otro  primer encuentro: problema comunitario  PROPORCIÓN:  analogía cuantitativa      </vt:lpstr>
      <vt:lpstr>Hace 17 años… yo era otro  primer encuentro: problema comunitario  PROPORCIÓN:  analogía cuantitativa  “volver con la frente marchita, las nieves del tiempo platearon mi sien…”   </vt:lpstr>
      <vt:lpstr>Científicamente,  ¿en qué consiste la ciencia más exacta que es la matemática?,  ¿desde cuándo y dónde nació la matemática y quién la descubrió?</vt:lpstr>
      <vt:lpstr>Diapositiva 7</vt:lpstr>
      <vt:lpstr>Científicamente,  ¿en qué consiste la ciencia más exacta que es la matemática?,  No es ciencia y no es exacta. Cosiste en dar un modo de referirse a las regularidades de lo cuantitativo, de lo que varía en grado</vt:lpstr>
      <vt:lpstr>Problemas de las matemáticas</vt:lpstr>
      <vt:lpstr>¿desde cuándo y dónde nació la matemática?  La visión matemática hegemónica hoy, nace en Grecia unos 800 años antes del nacimiento de Jesús, con uno de los siete sabios: Tales de Mileto que sintetizó miles de años de aprendizaje en oriente de un modo novedoso: generalizando a partir de un teorema.  PROPORCIÓN: analogía  Sarmiento: “el gaucho es el beduino de las pampas”.</vt:lpstr>
      <vt:lpstr>Arquímedes: dadme un punto de apoyo… PALANCA  Origen: desde donde se compara Escuela zapatista.   Origen móvil.  Devaluación del dólar. Crisis económicas provocadas.</vt:lpstr>
      <vt:lpstr>¿quién la descubrió? Las matemáticas no se descubren,  se INVENTAN y portan carga cultural. NO SON “OBJETIVAS”</vt:lpstr>
      <vt:lpstr>La Matemática como construcción histórica </vt:lpstr>
      <vt:lpstr>Dos medias reses no siempre son una vaca</vt:lpstr>
      <vt:lpstr>OTRAS MATEMÁTICAS SON POSIBLES</vt:lpstr>
      <vt:lpstr>Lo cuantitativo no aritmético</vt:lpstr>
      <vt:lpstr>Lo cuantitativo no NUMÉRICO</vt:lpstr>
      <vt:lpstr>Diapositiva 18</vt:lpstr>
      <vt:lpstr>Lo cuantitativo  no numérico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Zape Mar</dc:creator>
  <cp:lastModifiedBy>CeciD</cp:lastModifiedBy>
  <cp:revision>55</cp:revision>
  <dcterms:created xsi:type="dcterms:W3CDTF">2017-12-21T13:34:12Z</dcterms:created>
  <dcterms:modified xsi:type="dcterms:W3CDTF">2017-12-26T20:17:05Z</dcterms:modified>
</cp:coreProperties>
</file>